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20"/>
  </p:notesMasterIdLst>
  <p:sldIdLst>
    <p:sldId id="278" r:id="rId2"/>
    <p:sldId id="280" r:id="rId3"/>
    <p:sldId id="271" r:id="rId4"/>
    <p:sldId id="281" r:id="rId5"/>
    <p:sldId id="274" r:id="rId6"/>
    <p:sldId id="256" r:id="rId7"/>
    <p:sldId id="258" r:id="rId8"/>
    <p:sldId id="257" r:id="rId9"/>
    <p:sldId id="263" r:id="rId10"/>
    <p:sldId id="264" r:id="rId11"/>
    <p:sldId id="265" r:id="rId12"/>
    <p:sldId id="266" r:id="rId13"/>
    <p:sldId id="268" r:id="rId14"/>
    <p:sldId id="267" r:id="rId15"/>
    <p:sldId id="275" r:id="rId16"/>
    <p:sldId id="276" r:id="rId17"/>
    <p:sldId id="283" r:id="rId18"/>
    <p:sldId id="285" r:id="rId19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NikoshBAN" panose="02000000000000000000" pitchFamily="2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0B6CD-3701-49EF-9CD6-5187F254814F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D7910-F7FE-4133-BBC4-D83AADD3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7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3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0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9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1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3" indent="0">
              <a:buNone/>
              <a:defRPr sz="2000" b="1"/>
            </a:lvl2pPr>
            <a:lvl3pPr marL="913986" indent="0">
              <a:buNone/>
              <a:defRPr sz="1800" b="1"/>
            </a:lvl3pPr>
            <a:lvl4pPr marL="1370978" indent="0">
              <a:buNone/>
              <a:defRPr sz="1600" b="1"/>
            </a:lvl4pPr>
            <a:lvl5pPr marL="1827971" indent="0">
              <a:buNone/>
              <a:defRPr sz="1600" b="1"/>
            </a:lvl5pPr>
            <a:lvl6pPr marL="2284964" indent="0">
              <a:buNone/>
              <a:defRPr sz="1600" b="1"/>
            </a:lvl6pPr>
            <a:lvl7pPr marL="2741957" indent="0">
              <a:buNone/>
              <a:defRPr sz="1600" b="1"/>
            </a:lvl7pPr>
            <a:lvl8pPr marL="3198948" indent="0">
              <a:buNone/>
              <a:defRPr sz="1600" b="1"/>
            </a:lvl8pPr>
            <a:lvl9pPr marL="365594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3" indent="0">
              <a:buNone/>
              <a:defRPr sz="2000" b="1"/>
            </a:lvl2pPr>
            <a:lvl3pPr marL="913986" indent="0">
              <a:buNone/>
              <a:defRPr sz="1800" b="1"/>
            </a:lvl3pPr>
            <a:lvl4pPr marL="1370978" indent="0">
              <a:buNone/>
              <a:defRPr sz="1600" b="1"/>
            </a:lvl4pPr>
            <a:lvl5pPr marL="1827971" indent="0">
              <a:buNone/>
              <a:defRPr sz="1600" b="1"/>
            </a:lvl5pPr>
            <a:lvl6pPr marL="2284964" indent="0">
              <a:buNone/>
              <a:defRPr sz="1600" b="1"/>
            </a:lvl6pPr>
            <a:lvl7pPr marL="2741957" indent="0">
              <a:buNone/>
              <a:defRPr sz="1600" b="1"/>
            </a:lvl7pPr>
            <a:lvl8pPr marL="3198948" indent="0">
              <a:buNone/>
              <a:defRPr sz="1600" b="1"/>
            </a:lvl8pPr>
            <a:lvl9pPr marL="365594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3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93" indent="0">
              <a:buNone/>
              <a:defRPr sz="1200"/>
            </a:lvl2pPr>
            <a:lvl3pPr marL="913986" indent="0">
              <a:buNone/>
              <a:defRPr sz="1000"/>
            </a:lvl3pPr>
            <a:lvl4pPr marL="1370978" indent="0">
              <a:buNone/>
              <a:defRPr sz="900"/>
            </a:lvl4pPr>
            <a:lvl5pPr marL="1827971" indent="0">
              <a:buNone/>
              <a:defRPr sz="900"/>
            </a:lvl5pPr>
            <a:lvl6pPr marL="2284964" indent="0">
              <a:buNone/>
              <a:defRPr sz="900"/>
            </a:lvl6pPr>
            <a:lvl7pPr marL="2741957" indent="0">
              <a:buNone/>
              <a:defRPr sz="900"/>
            </a:lvl7pPr>
            <a:lvl8pPr marL="3198948" indent="0">
              <a:buNone/>
              <a:defRPr sz="900"/>
            </a:lvl8pPr>
            <a:lvl9pPr marL="365594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2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93" indent="0">
              <a:buNone/>
              <a:defRPr sz="2800"/>
            </a:lvl2pPr>
            <a:lvl3pPr marL="913986" indent="0">
              <a:buNone/>
              <a:defRPr sz="2400"/>
            </a:lvl3pPr>
            <a:lvl4pPr marL="1370978" indent="0">
              <a:buNone/>
              <a:defRPr sz="2000"/>
            </a:lvl4pPr>
            <a:lvl5pPr marL="1827971" indent="0">
              <a:buNone/>
              <a:defRPr sz="2000"/>
            </a:lvl5pPr>
            <a:lvl6pPr marL="2284964" indent="0">
              <a:buNone/>
              <a:defRPr sz="2000"/>
            </a:lvl6pPr>
            <a:lvl7pPr marL="2741957" indent="0">
              <a:buNone/>
              <a:defRPr sz="2000"/>
            </a:lvl7pPr>
            <a:lvl8pPr marL="3198948" indent="0">
              <a:buNone/>
              <a:defRPr sz="2000"/>
            </a:lvl8pPr>
            <a:lvl9pPr marL="365594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93" indent="0">
              <a:buNone/>
              <a:defRPr sz="1200"/>
            </a:lvl2pPr>
            <a:lvl3pPr marL="913986" indent="0">
              <a:buNone/>
              <a:defRPr sz="1000"/>
            </a:lvl3pPr>
            <a:lvl4pPr marL="1370978" indent="0">
              <a:buNone/>
              <a:defRPr sz="900"/>
            </a:lvl4pPr>
            <a:lvl5pPr marL="1827971" indent="0">
              <a:buNone/>
              <a:defRPr sz="900"/>
            </a:lvl5pPr>
            <a:lvl6pPr marL="2284964" indent="0">
              <a:buNone/>
              <a:defRPr sz="900"/>
            </a:lvl6pPr>
            <a:lvl7pPr marL="2741957" indent="0">
              <a:buNone/>
              <a:defRPr sz="900"/>
            </a:lvl7pPr>
            <a:lvl8pPr marL="3198948" indent="0">
              <a:buNone/>
              <a:defRPr sz="900"/>
            </a:lvl8pPr>
            <a:lvl9pPr marL="365594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6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8" tIns="45699" rIns="91398" bIns="456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98" tIns="45699" rIns="91398" bIns="456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8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86"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8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8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8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8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398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4" indent="-342744" algn="l" defTabSz="9139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3" indent="-285621" algn="l" defTabSz="91398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1" indent="-228495" algn="l" defTabSz="91398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5" indent="-228495" algn="l" defTabSz="9139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67" indent="-228495" algn="l" defTabSz="9139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0" indent="-228495" algn="l" defTabSz="9139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3" indent="-228495" algn="l" defTabSz="9139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6" indent="-228495" algn="l" defTabSz="9139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38" indent="-228495" algn="l" defTabSz="9139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3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8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1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48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7522" y="304803"/>
            <a:ext cx="2342982" cy="110795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398" tIns="45699" rIns="91398" bIns="45699" rtlCol="0">
            <a:spAutoFit/>
          </a:bodyPr>
          <a:lstStyle/>
          <a:p>
            <a:pPr defTabSz="913986"/>
            <a:r>
              <a:rPr lang="bn-IN" sz="6600" b="1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98" y="1450896"/>
            <a:ext cx="2754252" cy="377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 Diagonal Corner Rectangle 21"/>
          <p:cNvSpPr/>
          <p:nvPr/>
        </p:nvSpPr>
        <p:spPr>
          <a:xfrm>
            <a:off x="762000" y="838200"/>
            <a:ext cx="7772400" cy="2819400"/>
          </a:xfrm>
          <a:prstGeom prst="round2Diag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Alternate Process 13"/>
          <p:cNvSpPr/>
          <p:nvPr/>
        </p:nvSpPr>
        <p:spPr>
          <a:xfrm>
            <a:off x="838200" y="228600"/>
            <a:ext cx="1752600" cy="533400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914401"/>
            <a:ext cx="7391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গেইটে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ইনপুটের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গেইটকে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ইনভার্টার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গেইটে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A=0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X=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A=1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X=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275510"/>
              </p:ext>
            </p:extLst>
          </p:nvPr>
        </p:nvGraphicFramePr>
        <p:xfrm>
          <a:off x="6400800" y="4383216"/>
          <a:ext cx="2057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ইনপুট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আউটপুট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295400" y="6183868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এ্যান্ড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গেইটের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সাংকেতিক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সত্যক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সারণী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38200" y="4392178"/>
            <a:ext cx="5024116" cy="1094222"/>
            <a:chOff x="838200" y="4392178"/>
            <a:chExt cx="5024116" cy="1094222"/>
          </a:xfrm>
        </p:grpSpPr>
        <p:grpSp>
          <p:nvGrpSpPr>
            <p:cNvPr id="17" name="Group 16"/>
            <p:cNvGrpSpPr/>
            <p:nvPr/>
          </p:nvGrpSpPr>
          <p:grpSpPr>
            <a:xfrm>
              <a:off x="838200" y="4392178"/>
              <a:ext cx="5024116" cy="1094222"/>
              <a:chOff x="838200" y="4392178"/>
              <a:chExt cx="5024116" cy="109422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875798" y="4751822"/>
                <a:ext cx="9865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838200" y="4392178"/>
                <a:ext cx="3905250" cy="1094222"/>
                <a:chOff x="819150" y="3200400"/>
                <a:chExt cx="3905250" cy="1094222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819150" y="3505200"/>
                  <a:ext cx="473529" cy="4902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 A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848746" y="3925290"/>
                  <a:ext cx="4735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" name="Isosceles Triangle 8"/>
                <p:cNvSpPr/>
                <p:nvPr/>
              </p:nvSpPr>
              <p:spPr>
                <a:xfrm rot="5400000">
                  <a:off x="2590800" y="3276600"/>
                  <a:ext cx="1066800" cy="9144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" name="Straight Connector 10"/>
                <p:cNvCxnSpPr>
                  <a:endCxn id="9" idx="3"/>
                </p:cNvCxnSpPr>
                <p:nvPr/>
              </p:nvCxnSpPr>
              <p:spPr>
                <a:xfrm>
                  <a:off x="1524000" y="3733800"/>
                  <a:ext cx="11430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3581400" y="3733800"/>
                  <a:ext cx="11430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" name="Oval 22"/>
            <p:cNvSpPr/>
            <p:nvPr/>
          </p:nvSpPr>
          <p:spPr>
            <a:xfrm>
              <a:off x="3581400" y="48641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762500" y="4757444"/>
            <a:ext cx="69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X= A</a:t>
            </a:r>
          </a:p>
        </p:txBody>
      </p:sp>
      <p:cxnSp>
        <p:nvCxnSpPr>
          <p:cNvPr id="6" name="Straight Connector 5"/>
          <p:cNvCxnSpPr>
            <a:stCxn id="2" idx="0"/>
          </p:cNvCxnSpPr>
          <p:nvPr/>
        </p:nvCxnSpPr>
        <p:spPr>
          <a:xfrm>
            <a:off x="5108941" y="4757444"/>
            <a:ext cx="2601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4" grpId="0" animBg="1"/>
      <p:bldP spid="4" grpId="0"/>
      <p:bldP spid="5" grpId="0"/>
      <p:bldP spid="1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"/>
            <a:ext cx="1905000" cy="46166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ন্যান্ড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400800" y="3886200"/>
          <a:ext cx="2057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ইনপুট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আউটপুট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219200" y="6172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ন্যান্ড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গেইটের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সাংকেতিক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সত্যক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সারণী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57200" y="4876800"/>
            <a:ext cx="5860748" cy="838200"/>
            <a:chOff x="457200" y="4876800"/>
            <a:chExt cx="5860748" cy="838200"/>
          </a:xfrm>
        </p:grpSpPr>
        <p:sp>
          <p:nvSpPr>
            <p:cNvPr id="33" name="Oval 32"/>
            <p:cNvSpPr/>
            <p:nvPr/>
          </p:nvSpPr>
          <p:spPr>
            <a:xfrm>
              <a:off x="4740442" y="5257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57200" y="4876800"/>
              <a:ext cx="5860748" cy="838200"/>
              <a:chOff x="457200" y="4876800"/>
              <a:chExt cx="5860748" cy="838200"/>
            </a:xfrm>
          </p:grpSpPr>
          <p:grpSp>
            <p:nvGrpSpPr>
              <p:cNvPr id="22" name="Group 13"/>
              <p:cNvGrpSpPr/>
              <p:nvPr/>
            </p:nvGrpSpPr>
            <p:grpSpPr>
              <a:xfrm rot="10800000">
                <a:off x="842211" y="5181610"/>
                <a:ext cx="2983097" cy="305709"/>
                <a:chOff x="1957450" y="3986899"/>
                <a:chExt cx="3417000" cy="333501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957450" y="4167999"/>
                  <a:ext cx="11430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224399" y="3986899"/>
                  <a:ext cx="11430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4231450" y="4320400"/>
                  <a:ext cx="11430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22"/>
              <p:cNvSpPr txBox="1"/>
              <p:nvPr/>
            </p:nvSpPr>
            <p:spPr>
              <a:xfrm>
                <a:off x="457200" y="4876802"/>
                <a:ext cx="399143" cy="449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A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82147" y="5261884"/>
                <a:ext cx="399143" cy="449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486400" y="5099722"/>
                <a:ext cx="8315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Flowchart: Delay 25"/>
              <p:cNvSpPr/>
              <p:nvPr/>
            </p:nvSpPr>
            <p:spPr>
              <a:xfrm>
                <a:off x="1850097" y="4969523"/>
                <a:ext cx="952067" cy="745477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 rot="5400000">
                <a:off x="3848100" y="4838700"/>
                <a:ext cx="838200" cy="9144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rot="10800000">
                <a:off x="4904875" y="5301915"/>
                <a:ext cx="64008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oup 38"/>
          <p:cNvGrpSpPr/>
          <p:nvPr/>
        </p:nvGrpSpPr>
        <p:grpSpPr>
          <a:xfrm>
            <a:off x="1447800" y="3809996"/>
            <a:ext cx="4191000" cy="838199"/>
            <a:chOff x="1447800" y="3809996"/>
            <a:chExt cx="4191000" cy="838199"/>
          </a:xfrm>
        </p:grpSpPr>
        <p:grpSp>
          <p:nvGrpSpPr>
            <p:cNvPr id="20" name="Group 19"/>
            <p:cNvGrpSpPr/>
            <p:nvPr/>
          </p:nvGrpSpPr>
          <p:grpSpPr>
            <a:xfrm>
              <a:off x="1447800" y="3809996"/>
              <a:ext cx="4191000" cy="838199"/>
              <a:chOff x="819150" y="3733800"/>
              <a:chExt cx="4972050" cy="914400"/>
            </a:xfrm>
          </p:grpSpPr>
          <p:grpSp>
            <p:nvGrpSpPr>
              <p:cNvPr id="3" name="Group 13"/>
              <p:cNvGrpSpPr/>
              <p:nvPr/>
            </p:nvGrpSpPr>
            <p:grpSpPr>
              <a:xfrm rot="10800000">
                <a:off x="1260649" y="3999172"/>
                <a:ext cx="3539036" cy="442697"/>
                <a:chOff x="1957450" y="2971800"/>
                <a:chExt cx="3417000" cy="333500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957450" y="3152900"/>
                  <a:ext cx="11430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224400" y="2971800"/>
                  <a:ext cx="11430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4231450" y="3305300"/>
                  <a:ext cx="11430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/>
              <p:cNvSpPr txBox="1"/>
              <p:nvPr/>
            </p:nvSpPr>
            <p:spPr>
              <a:xfrm>
                <a:off x="819150" y="3733800"/>
                <a:ext cx="473529" cy="490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A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48746" y="4153890"/>
                <a:ext cx="473529" cy="490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804682" y="3976986"/>
                <a:ext cx="986518" cy="402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Flowchart: Delay 16"/>
              <p:cNvSpPr/>
              <p:nvPr/>
            </p:nvSpPr>
            <p:spPr>
              <a:xfrm>
                <a:off x="2471632" y="3834950"/>
                <a:ext cx="1129498" cy="813250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Oval 37"/>
            <p:cNvSpPr/>
            <p:nvPr/>
          </p:nvSpPr>
          <p:spPr>
            <a:xfrm>
              <a:off x="3805990" y="417495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14400" y="914400"/>
            <a:ext cx="7543800" cy="2677656"/>
            <a:chOff x="914400" y="914400"/>
            <a:chExt cx="7543800" cy="2677656"/>
          </a:xfrm>
        </p:grpSpPr>
        <p:sp>
          <p:nvSpPr>
            <p:cNvPr id="5" name="TextBox 4"/>
            <p:cNvSpPr txBox="1"/>
            <p:nvPr/>
          </p:nvSpPr>
          <p:spPr>
            <a:xfrm>
              <a:off x="914400" y="914400"/>
              <a:ext cx="7543800" cy="267765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এ্যান্ড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গেইট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হতে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নির্গত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আউটপুট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সংকেতকে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নট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গেইটের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মধ্য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দিয়ে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প্রবাহিত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করলে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ন্যান্ড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গেইটের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AND Gate + NOT Gate = NAND Gate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যদি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B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দুইটি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ইনপুট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তাহলে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ন্যান্ড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গেইট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X= ‍A.B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অথ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ৎ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এ্যান্ড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গেইটের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বিপরীত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এক্ষেত্রে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একাধিক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ইনপুট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সত্য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হলে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আউটপুট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মিথ্যা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ইনপুট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মিথ্যা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হলে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আউটপুট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সত্য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হবে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10800000">
              <a:off x="7907954" y="2201778"/>
              <a:ext cx="36576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4824002" y="4063069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X=AB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780" y="4068703"/>
            <a:ext cx="38417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44955" y="5111234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X=AB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174" y="5099722"/>
            <a:ext cx="38417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"/>
            <a:ext cx="21336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914400"/>
            <a:ext cx="7620000" cy="26161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গেইটের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গেইটের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Gate + NOT Gate = NOR Gate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B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X= ‍A+B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গেইটের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148311"/>
              </p:ext>
            </p:extLst>
          </p:nvPr>
        </p:nvGraphicFramePr>
        <p:xfrm>
          <a:off x="6324600" y="3733800"/>
          <a:ext cx="2057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ইনপুট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আউটপুট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295400" y="60198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গেইটের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সাংকেতিক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সত্যক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সারণী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819150" y="3657600"/>
            <a:ext cx="4800600" cy="914400"/>
            <a:chOff x="819150" y="3657600"/>
            <a:chExt cx="4800600" cy="914400"/>
          </a:xfrm>
        </p:grpSpPr>
        <p:grpSp>
          <p:nvGrpSpPr>
            <p:cNvPr id="2" name="Group 16"/>
            <p:cNvGrpSpPr/>
            <p:nvPr/>
          </p:nvGrpSpPr>
          <p:grpSpPr>
            <a:xfrm>
              <a:off x="819150" y="3657600"/>
              <a:ext cx="4800600" cy="914400"/>
              <a:chOff x="1343025" y="3200400"/>
              <a:chExt cx="4800600" cy="914400"/>
            </a:xfrm>
          </p:grpSpPr>
          <p:grpSp>
            <p:nvGrpSpPr>
              <p:cNvPr id="3" name="Group 13"/>
              <p:cNvGrpSpPr/>
              <p:nvPr/>
            </p:nvGrpSpPr>
            <p:grpSpPr>
              <a:xfrm rot="10800000">
                <a:off x="1752600" y="3200400"/>
                <a:ext cx="3409950" cy="914400"/>
                <a:chOff x="1981200" y="2743200"/>
                <a:chExt cx="3409950" cy="914400"/>
              </a:xfrm>
            </p:grpSpPr>
            <p:sp>
              <p:nvSpPr>
                <p:cNvPr id="9" name="Flowchart: Stored Data 8"/>
                <p:cNvSpPr/>
                <p:nvPr/>
              </p:nvSpPr>
              <p:spPr>
                <a:xfrm>
                  <a:off x="3124200" y="2743200"/>
                  <a:ext cx="1295400" cy="914400"/>
                </a:xfrm>
                <a:prstGeom prst="flowChartOnlineStorag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" name="Straight Connector 10"/>
                <p:cNvCxnSpPr>
                  <a:endCxn id="9" idx="1"/>
                </p:cNvCxnSpPr>
                <p:nvPr/>
              </p:nvCxnSpPr>
              <p:spPr>
                <a:xfrm>
                  <a:off x="1981200" y="3200400"/>
                  <a:ext cx="11430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248150" y="2971800"/>
                  <a:ext cx="11430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4219575" y="3352800"/>
                  <a:ext cx="11430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/>
              <p:cNvSpPr txBox="1"/>
              <p:nvPr/>
            </p:nvSpPr>
            <p:spPr>
              <a:xfrm>
                <a:off x="1343025" y="33528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A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371600" y="3669268"/>
                <a:ext cx="4571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191125" y="3476625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>
            <a:xfrm>
              <a:off x="3505200" y="4038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8645" y="4800600"/>
            <a:ext cx="5713399" cy="914400"/>
            <a:chOff x="398645" y="4800600"/>
            <a:chExt cx="5713399" cy="914400"/>
          </a:xfrm>
        </p:grpSpPr>
        <p:sp>
          <p:nvSpPr>
            <p:cNvPr id="31" name="Oval 30"/>
            <p:cNvSpPr/>
            <p:nvPr/>
          </p:nvSpPr>
          <p:spPr>
            <a:xfrm>
              <a:off x="4403558" y="520967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98645" y="4800600"/>
              <a:ext cx="5713399" cy="914400"/>
              <a:chOff x="398645" y="4800600"/>
              <a:chExt cx="5713399" cy="91440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398645" y="4800600"/>
                <a:ext cx="4821371" cy="914400"/>
                <a:chOff x="368968" y="4800600"/>
                <a:chExt cx="4762328" cy="914400"/>
              </a:xfrm>
            </p:grpSpPr>
            <p:sp>
              <p:nvSpPr>
                <p:cNvPr id="20" name="Isosceles Triangle 19"/>
                <p:cNvSpPr/>
                <p:nvPr/>
              </p:nvSpPr>
              <p:spPr>
                <a:xfrm rot="5400000">
                  <a:off x="3436113" y="4838700"/>
                  <a:ext cx="838200" cy="914399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 rot="10800000">
                  <a:off x="4491217" y="5301915"/>
                  <a:ext cx="640079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22" name="Group 16"/>
                <p:cNvGrpSpPr/>
                <p:nvPr/>
              </p:nvGrpSpPr>
              <p:grpSpPr>
                <a:xfrm>
                  <a:off x="368968" y="4800600"/>
                  <a:ext cx="3023353" cy="914400"/>
                  <a:chOff x="1343025" y="3200400"/>
                  <a:chExt cx="3358350" cy="914400"/>
                </a:xfrm>
              </p:grpSpPr>
              <p:grpSp>
                <p:nvGrpSpPr>
                  <p:cNvPr id="23" name="Group 13"/>
                  <p:cNvGrpSpPr/>
                  <p:nvPr/>
                </p:nvGrpSpPr>
                <p:grpSpPr>
                  <a:xfrm rot="10800000">
                    <a:off x="1752600" y="3200400"/>
                    <a:ext cx="2948775" cy="914400"/>
                    <a:chOff x="2442375" y="2743200"/>
                    <a:chExt cx="2948775" cy="914400"/>
                  </a:xfrm>
                </p:grpSpPr>
                <p:sp>
                  <p:nvSpPr>
                    <p:cNvPr id="27" name="Flowchart: Stored Data 26"/>
                    <p:cNvSpPr/>
                    <p:nvPr/>
                  </p:nvSpPr>
                  <p:spPr>
                    <a:xfrm>
                      <a:off x="3124200" y="2743200"/>
                      <a:ext cx="1295400" cy="914400"/>
                    </a:xfrm>
                    <a:prstGeom prst="flowChartOnlineStorag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8" name="Straight Connector 27"/>
                    <p:cNvCxnSpPr/>
                    <p:nvPr/>
                  </p:nvCxnSpPr>
                  <p:spPr>
                    <a:xfrm>
                      <a:off x="2442375" y="3200400"/>
                      <a:ext cx="702296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>
                      <a:off x="4248150" y="2971800"/>
                      <a:ext cx="1143000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>
                      <a:off x="4219575" y="3352800"/>
                      <a:ext cx="1143000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343025" y="3352800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mtClean="0">
                        <a:latin typeface="Times New Roman" pitchFamily="18" charset="0"/>
                        <a:cs typeface="Times New Roman" pitchFamily="18" charset="0"/>
                      </a:rPr>
                      <a:t> A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371600" y="3669268"/>
                    <a:ext cx="45719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B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39" name="TextBox 38"/>
              <p:cNvSpPr txBox="1"/>
              <p:nvPr/>
            </p:nvSpPr>
            <p:spPr>
              <a:xfrm>
                <a:off x="5159544" y="510102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4630132" y="3930134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X=A+B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891" y="3921641"/>
            <a:ext cx="4762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0" y="5084802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X=A+B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090" y="5064641"/>
            <a:ext cx="4762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6926240" y="23622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"/>
            <a:ext cx="21336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এক্স-অর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567424"/>
              </p:ext>
            </p:extLst>
          </p:nvPr>
        </p:nvGraphicFramePr>
        <p:xfrm>
          <a:off x="6324600" y="3733800"/>
          <a:ext cx="2057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ইনপুট</a:t>
                      </a:r>
                      <a:endParaRPr lang="en-US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আউটপুট</a:t>
                      </a:r>
                      <a:endParaRPr lang="en-US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66800" y="6019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এক্স-অর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গেইটের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সাংকেতিক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সত্যক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সারণী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40"/>
          <p:cNvGrpSpPr/>
          <p:nvPr/>
        </p:nvGrpSpPr>
        <p:grpSpPr>
          <a:xfrm>
            <a:off x="685800" y="4038600"/>
            <a:ext cx="5105400" cy="914400"/>
            <a:chOff x="685800" y="3962400"/>
            <a:chExt cx="5105400" cy="914400"/>
          </a:xfrm>
        </p:grpSpPr>
        <p:grpSp>
          <p:nvGrpSpPr>
            <p:cNvPr id="3" name="Group 35"/>
            <p:cNvGrpSpPr/>
            <p:nvPr/>
          </p:nvGrpSpPr>
          <p:grpSpPr>
            <a:xfrm>
              <a:off x="685800" y="3962400"/>
              <a:ext cx="5105400" cy="914400"/>
              <a:chOff x="685800" y="3657600"/>
              <a:chExt cx="5105400" cy="914400"/>
            </a:xfrm>
          </p:grpSpPr>
          <p:grpSp>
            <p:nvGrpSpPr>
              <p:cNvPr id="8" name="Group 16"/>
              <p:cNvGrpSpPr/>
              <p:nvPr/>
            </p:nvGrpSpPr>
            <p:grpSpPr>
              <a:xfrm>
                <a:off x="685800" y="3657600"/>
                <a:ext cx="5105400" cy="914400"/>
                <a:chOff x="1209675" y="3200400"/>
                <a:chExt cx="5105400" cy="914400"/>
              </a:xfrm>
            </p:grpSpPr>
            <p:grpSp>
              <p:nvGrpSpPr>
                <p:cNvPr id="10" name="Group 13"/>
                <p:cNvGrpSpPr/>
                <p:nvPr/>
              </p:nvGrpSpPr>
              <p:grpSpPr>
                <a:xfrm rot="10800000">
                  <a:off x="1546559" y="3200400"/>
                  <a:ext cx="3615991" cy="914400"/>
                  <a:chOff x="1981200" y="2743200"/>
                  <a:chExt cx="3615991" cy="914400"/>
                </a:xfrm>
              </p:grpSpPr>
              <p:sp>
                <p:nvSpPr>
                  <p:cNvPr id="9" name="Flowchart: Stored Data 8"/>
                  <p:cNvSpPr/>
                  <p:nvPr/>
                </p:nvSpPr>
                <p:spPr>
                  <a:xfrm>
                    <a:off x="3124200" y="2743200"/>
                    <a:ext cx="1295400" cy="914400"/>
                  </a:xfrm>
                  <a:prstGeom prst="flowChartOnlineStorag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" name="Straight Connector 10"/>
                  <p:cNvCxnSpPr>
                    <a:endCxn id="9" idx="1"/>
                  </p:cNvCxnSpPr>
                  <p:nvPr/>
                </p:nvCxnSpPr>
                <p:spPr>
                  <a:xfrm>
                    <a:off x="1981200" y="3200400"/>
                    <a:ext cx="114300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/>
                  <p:cNvCxnSpPr/>
                  <p:nvPr/>
                </p:nvCxnSpPr>
                <p:spPr>
                  <a:xfrm>
                    <a:off x="4426117" y="3035968"/>
                    <a:ext cx="114300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4454191" y="3416968"/>
                    <a:ext cx="114300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1209675" y="32766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 A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285875" y="3669268"/>
                  <a:ext cx="4571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191125" y="3476625"/>
                  <a:ext cx="1123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4" name="Arc 33"/>
              <p:cNvSpPr/>
              <p:nvPr/>
            </p:nvSpPr>
            <p:spPr>
              <a:xfrm>
                <a:off x="1752600" y="3689684"/>
                <a:ext cx="457200" cy="838200"/>
              </a:xfrm>
              <a:prstGeom prst="arc">
                <a:avLst>
                  <a:gd name="adj1" fmla="val 16200000"/>
                  <a:gd name="adj2" fmla="val 5499644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Oval 37"/>
            <p:cNvSpPr/>
            <p:nvPr/>
          </p:nvSpPr>
          <p:spPr>
            <a:xfrm>
              <a:off x="5229726" y="4311316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solidFill>
                      <a:srgbClr val="002060"/>
                    </a:solidFill>
                  </a:ln>
                </a:rPr>
                <a:t>+</a:t>
              </a:r>
              <a:endParaRPr lang="en-US" dirty="0">
                <a:ln>
                  <a:solidFill>
                    <a:srgbClr val="002060"/>
                  </a:solidFill>
                </a:ln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14400" y="914400"/>
            <a:ext cx="7620000" cy="1569660"/>
            <a:chOff x="914400" y="914400"/>
            <a:chExt cx="7620000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914400" y="914400"/>
              <a:ext cx="7620000" cy="15696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Exclusive OR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গেইটকে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সংক্ষেপে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XOR Gate 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বলা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ইনপুট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ও B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হলে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এ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গেইটের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আউটপুট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X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বুলিয়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নিয়মটি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মেনে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চলে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হলো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X= ‍A    B = A`B+AB`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এখানে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চিহ্ন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দ্বারা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XOR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ক্রিয়া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বুঝানো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হয়েছে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অর্থাৎ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ANDGate+OR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Gate + NOT Gate = XOR Gate 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1752600" y="1752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solidFill>
                      <a:srgbClr val="002060"/>
                    </a:solidFill>
                  </a:ln>
                </a:rPr>
                <a:t>+</a:t>
              </a:r>
              <a:endParaRPr lang="en-US" dirty="0">
                <a:ln>
                  <a:solidFill>
                    <a:srgbClr val="002060"/>
                  </a:solidFill>
                </a:ln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600074" y="1752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solidFill>
                      <a:srgbClr val="002060"/>
                    </a:solidFill>
                  </a:ln>
                </a:rPr>
                <a:t>+</a:t>
              </a:r>
              <a:endParaRPr lang="en-US" dirty="0">
                <a:ln>
                  <a:solidFill>
                    <a:srgbClr val="002060"/>
                  </a:solidFill>
                </a:ln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659004" y="4305118"/>
            <a:ext cx="1077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X=A     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"/>
            <a:ext cx="21336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এক্সনর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24600" y="3733800"/>
          <a:ext cx="2057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ইনপুট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আউটপুট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295400" y="60198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এক্সনর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গেইটের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সাংকেতিক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সত্যক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সারণী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85800" y="4038600"/>
            <a:ext cx="5105400" cy="914400"/>
            <a:chOff x="685800" y="3962400"/>
            <a:chExt cx="5105400" cy="914400"/>
          </a:xfrm>
        </p:grpSpPr>
        <p:grpSp>
          <p:nvGrpSpPr>
            <p:cNvPr id="36" name="Group 35"/>
            <p:cNvGrpSpPr/>
            <p:nvPr/>
          </p:nvGrpSpPr>
          <p:grpSpPr>
            <a:xfrm>
              <a:off x="685800" y="3962400"/>
              <a:ext cx="5105400" cy="914400"/>
              <a:chOff x="685800" y="3657600"/>
              <a:chExt cx="5105400" cy="914400"/>
            </a:xfrm>
          </p:grpSpPr>
          <p:grpSp>
            <p:nvGrpSpPr>
              <p:cNvPr id="3" name="Group 32"/>
              <p:cNvGrpSpPr/>
              <p:nvPr/>
            </p:nvGrpSpPr>
            <p:grpSpPr>
              <a:xfrm>
                <a:off x="685800" y="3657600"/>
                <a:ext cx="5105400" cy="914400"/>
                <a:chOff x="685800" y="3657600"/>
                <a:chExt cx="5105400" cy="914400"/>
              </a:xfrm>
            </p:grpSpPr>
            <p:grpSp>
              <p:nvGrpSpPr>
                <p:cNvPr id="6" name="Group 16"/>
                <p:cNvGrpSpPr/>
                <p:nvPr/>
              </p:nvGrpSpPr>
              <p:grpSpPr>
                <a:xfrm>
                  <a:off x="685800" y="3657600"/>
                  <a:ext cx="5105400" cy="914400"/>
                  <a:chOff x="1209675" y="3200400"/>
                  <a:chExt cx="5105400" cy="914400"/>
                </a:xfrm>
              </p:grpSpPr>
              <p:grpSp>
                <p:nvGrpSpPr>
                  <p:cNvPr id="8" name="Group 13"/>
                  <p:cNvGrpSpPr/>
                  <p:nvPr/>
                </p:nvGrpSpPr>
                <p:grpSpPr>
                  <a:xfrm rot="10800000">
                    <a:off x="1546559" y="3200400"/>
                    <a:ext cx="3615991" cy="914400"/>
                    <a:chOff x="1981200" y="2743200"/>
                    <a:chExt cx="3615991" cy="914400"/>
                  </a:xfrm>
                </p:grpSpPr>
                <p:sp>
                  <p:nvSpPr>
                    <p:cNvPr id="9" name="Flowchart: Stored Data 8"/>
                    <p:cNvSpPr/>
                    <p:nvPr/>
                  </p:nvSpPr>
                  <p:spPr>
                    <a:xfrm>
                      <a:off x="3124200" y="2743200"/>
                      <a:ext cx="1295400" cy="914400"/>
                    </a:xfrm>
                    <a:prstGeom prst="flowChartOnlineStorag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" name="Straight Connector 10"/>
                    <p:cNvCxnSpPr>
                      <a:endCxn id="9" idx="1"/>
                    </p:cNvCxnSpPr>
                    <p:nvPr/>
                  </p:nvCxnSpPr>
                  <p:spPr>
                    <a:xfrm>
                      <a:off x="1981200" y="3200400"/>
                      <a:ext cx="1143000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>
                      <a:off x="4426117" y="3035968"/>
                      <a:ext cx="1143000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/>
                    <p:cNvCxnSpPr/>
                    <p:nvPr/>
                  </p:nvCxnSpPr>
                  <p:spPr>
                    <a:xfrm>
                      <a:off x="4454191" y="3416968"/>
                      <a:ext cx="1143000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209675" y="3276600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 A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285875" y="3669268"/>
                    <a:ext cx="45719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B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5191125" y="3476625"/>
                    <a:ext cx="11239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32" name="Oval 31"/>
                <p:cNvSpPr/>
                <p:nvPr/>
              </p:nvSpPr>
              <p:spPr>
                <a:xfrm>
                  <a:off x="3505200" y="4038600"/>
                  <a:ext cx="152400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 rot="10800000">
                <a:off x="5109411" y="3962400"/>
                <a:ext cx="457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Arc 33"/>
              <p:cNvSpPr/>
              <p:nvPr/>
            </p:nvSpPr>
            <p:spPr>
              <a:xfrm>
                <a:off x="1752600" y="3689684"/>
                <a:ext cx="457200" cy="838200"/>
              </a:xfrm>
              <a:prstGeom prst="arc">
                <a:avLst>
                  <a:gd name="adj1" fmla="val 16200000"/>
                  <a:gd name="adj2" fmla="val 5499644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Oval 37"/>
            <p:cNvSpPr/>
            <p:nvPr/>
          </p:nvSpPr>
          <p:spPr>
            <a:xfrm>
              <a:off x="5229726" y="4311316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solidFill>
                      <a:srgbClr val="002060"/>
                    </a:solidFill>
                  </a:ln>
                </a:rPr>
                <a:t>+</a:t>
              </a:r>
              <a:endParaRPr lang="en-US" dirty="0">
                <a:ln>
                  <a:solidFill>
                    <a:srgbClr val="002060"/>
                  </a:solidFill>
                </a:ln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14400" y="914400"/>
            <a:ext cx="7620000" cy="2308324"/>
            <a:chOff x="914400" y="914400"/>
            <a:chExt cx="7620000" cy="2308324"/>
          </a:xfrm>
        </p:grpSpPr>
        <p:sp>
          <p:nvSpPr>
            <p:cNvPr id="5" name="TextBox 4"/>
            <p:cNvSpPr txBox="1"/>
            <p:nvPr/>
          </p:nvSpPr>
          <p:spPr>
            <a:xfrm>
              <a:off x="914400" y="914400"/>
              <a:ext cx="7620000" cy="230832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এক্সঅর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গেইটের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সাথে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গেইটের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সমন্বয়ে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এক্সনর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গেইট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গঠিত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কিন্তু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দু’টি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ইনপুট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ও B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হলে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এক্সনর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গেইটের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আউটপুট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X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বুলিয়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বীজগণিত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অনুযায়ী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হবে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X= ‍A+B = A`B+AB`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অর্থাৎ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XOR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Gate + NOT Gate = XNOR Gate </a:t>
              </a:r>
            </a:p>
            <a:p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এক্সনর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ক্রিয়া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বোঝানোর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অনেক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চিহ্ন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2939716" y="1752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solidFill>
                      <a:srgbClr val="002060"/>
                    </a:solidFill>
                  </a:ln>
                </a:rPr>
                <a:t>+</a:t>
              </a:r>
              <a:endParaRPr lang="en-US" dirty="0">
                <a:ln>
                  <a:solidFill>
                    <a:srgbClr val="002060"/>
                  </a:solidFill>
                </a:ln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936958" y="2867526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2060"/>
                  </a:solidFill>
                </a:ln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890671" y="279451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>
                  <a:solidFill>
                    <a:srgbClr val="002060"/>
                  </a:solidFill>
                </a:ln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6301" y="4299466"/>
            <a:ext cx="1077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X=A     B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684896" y="1670712"/>
            <a:ext cx="1143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200" y="533400"/>
            <a:ext cx="2209799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400800" y="3657600"/>
          <a:ext cx="2057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ইনপুট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আউটপুট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990600" y="3048000"/>
            <a:ext cx="4972050" cy="914400"/>
            <a:chOff x="819150" y="3505200"/>
            <a:chExt cx="4800600" cy="688848"/>
          </a:xfrm>
        </p:grpSpPr>
        <p:grpSp>
          <p:nvGrpSpPr>
            <p:cNvPr id="9" name="Group 13"/>
            <p:cNvGrpSpPr/>
            <p:nvPr/>
          </p:nvGrpSpPr>
          <p:grpSpPr>
            <a:xfrm rot="10800000">
              <a:off x="1245425" y="3705100"/>
              <a:ext cx="3417000" cy="333500"/>
              <a:chOff x="1957450" y="2971800"/>
              <a:chExt cx="3417000" cy="3335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957450" y="3152900"/>
                <a:ext cx="11430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224400" y="2971800"/>
                <a:ext cx="11430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231450" y="3305300"/>
                <a:ext cx="11430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819150" y="3505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A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7725" y="38216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67250" y="3672835"/>
              <a:ext cx="952500" cy="278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Flowchart: Delay 12"/>
            <p:cNvSpPr/>
            <p:nvPr/>
          </p:nvSpPr>
          <p:spPr>
            <a:xfrm>
              <a:off x="2414650" y="3581400"/>
              <a:ext cx="1090550" cy="612648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85801" y="1988403"/>
            <a:ext cx="685799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গেইটের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সত্যক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সারণী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4976132" y="3353598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X=AB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2667000" y="304800"/>
            <a:ext cx="33528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533400"/>
            <a:ext cx="23622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/>
          </a:p>
        </p:txBody>
      </p:sp>
      <p:sp>
        <p:nvSpPr>
          <p:cNvPr id="17" name="Rectangle 16"/>
          <p:cNvSpPr/>
          <p:nvPr/>
        </p:nvSpPr>
        <p:spPr>
          <a:xfrm>
            <a:off x="685801" y="1988403"/>
            <a:ext cx="769619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সত্যক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সারণী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গেইটের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505200" y="3124200"/>
          <a:ext cx="2057400" cy="245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9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ইনপুট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আউটপুট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64128"/>
            <a:ext cx="3465310" cy="2418580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1245431" y="1071664"/>
            <a:ext cx="2488369" cy="177543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4419601" y="1524000"/>
            <a:ext cx="4191000" cy="1652418"/>
          </a:xfrm>
          <a:prstGeom prst="wedgeRectCallout">
            <a:avLst>
              <a:gd name="adj1" fmla="val -92266"/>
              <a:gd name="adj2" fmla="val 89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3271" y="1636933"/>
            <a:ext cx="4007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জানালা</a:t>
            </a:r>
            <a:r>
              <a:rPr lang="en-US" sz="36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36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>
              <a:defRPr/>
            </a:pPr>
            <a:r>
              <a:rPr lang="en-US" sz="36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সারাবিশ্ব</a:t>
            </a:r>
            <a:r>
              <a:rPr lang="en-US" sz="36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" kern="0" dirty="0" smtClean="0">
              <a:solidFill>
                <a:sysClr val="windowText" lastClr="000000"/>
              </a:solidFill>
              <a:latin typeface="Verdan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1" y="1147864"/>
            <a:ext cx="2362199" cy="2509736"/>
          </a:xfrm>
          <a:prstGeom prst="rect">
            <a:avLst/>
          </a:prstGeom>
        </p:spPr>
        <p:txBody>
          <a:bodyPr wrap="square">
            <a:prstTxWarp prst="textArchUpPour">
              <a:avLst/>
            </a:prstTxWarp>
            <a:spAutoFit/>
          </a:bodyPr>
          <a:lstStyle/>
          <a:p>
            <a:pPr>
              <a:defRPr/>
            </a:pPr>
            <a:r>
              <a:rPr lang="bn-IN" sz="36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</a:t>
            </a:r>
          </a:p>
          <a:p>
            <a:pPr>
              <a:defRPr/>
            </a:pPr>
            <a:r>
              <a:rPr lang="bn-IN" sz="36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 </a:t>
            </a:r>
            <a:endParaRPr lang="en-US" sz="600" kern="0" dirty="0" smtClean="0">
              <a:solidFill>
                <a:sysClr val="windowText" lastClr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427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6275" y="1066800"/>
            <a:ext cx="7848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   </a:t>
            </a:r>
            <a:r>
              <a:rPr lang="bn-IN" sz="44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আল্লাহ্‌ 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আমাদের </a:t>
            </a:r>
            <a:r>
              <a:rPr lang="en-US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উ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পর সহায় হউন</a:t>
            </a:r>
          </a:p>
          <a:p>
            <a:pPr>
              <a:defRPr/>
            </a:pP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            </a:t>
            </a:r>
            <a:r>
              <a:rPr lang="en-US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আজ এ পর্যন্তই</a:t>
            </a:r>
          </a:p>
          <a:p>
            <a:pPr>
              <a:defRPr/>
            </a:pP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            </a:t>
            </a:r>
            <a:r>
              <a:rPr lang="en-US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খোদা </a:t>
            </a:r>
            <a:r>
              <a:rPr lang="bn-IN" sz="44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হাফেজ</a:t>
            </a:r>
            <a:endParaRPr lang="en-US" sz="4400" b="1" dirty="0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49567"/>
            <a:ext cx="798195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5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5874" r="18092" b="38670"/>
          <a:stretch/>
        </p:blipFill>
        <p:spPr bwMode="auto">
          <a:xfrm>
            <a:off x="3490125" y="352691"/>
            <a:ext cx="1905480" cy="69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09198"/>
            <a:ext cx="6919366" cy="488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1530695" y="3013600"/>
            <a:ext cx="4288779" cy="243143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32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মোঃহাবিবুর রহমান </a:t>
            </a:r>
            <a:endParaRPr kumimoji="0" lang="en-US" sz="32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</a:t>
            </a:r>
            <a:r>
              <a:rPr kumimoji="0" lang="bn-I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ইনস্ট্রাক্টর (পদার্থবিজ্ঞান)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bn-I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টেকনিক্যাল স্কুল ও কলেজ </a:t>
            </a:r>
            <a:endParaRPr kumimoji="0" lang="bn-BD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কিশোরগঞ্জ</a:t>
            </a:r>
            <a:r>
              <a:rPr kumimoji="0" lang="bn-I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 </a:t>
            </a:r>
            <a:r>
              <a:rPr kumimoji="0" lang="bn-BD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0171</a:t>
            </a:r>
            <a:r>
              <a:rPr kumimoji="0" lang="bn-I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৫৩৪২৯৩৪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65137" y="3257244"/>
            <a:ext cx="2716227" cy="178510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শ্রেণিঃ </a:t>
            </a:r>
            <a:r>
              <a:rPr kumimoji="0" lang="en-US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দাদশ</a:t>
            </a:r>
            <a:r>
              <a:rPr kumimoji="0" lang="en-US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</a:t>
            </a:r>
            <a:r>
              <a:rPr kumimoji="0" lang="bn-BD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বিষয়ঃ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পদার্থ</a:t>
            </a:r>
            <a:r>
              <a:rPr kumimoji="0" lang="bn-BD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বিজ্ঞান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</a:t>
            </a:r>
            <a:r>
              <a:rPr kumimoji="0" lang="bn-BD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অধ্যায়ঃ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10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 </a:t>
            </a:r>
            <a:r>
              <a:rPr kumimoji="0" lang="bn-BD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bn-BD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</a:t>
            </a:r>
            <a:r>
              <a:rPr kumimoji="0" lang="bn-BD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সময়ঃ ৪৫ মিনিট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78" y="1499430"/>
            <a:ext cx="1428206" cy="1639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/>
        </p:blipFill>
        <p:spPr>
          <a:xfrm rot="19940062">
            <a:off x="1843047" y="4570086"/>
            <a:ext cx="481666" cy="906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571" y="1447800"/>
            <a:ext cx="1366659" cy="184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7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4876800"/>
            <a:ext cx="4800600" cy="914400"/>
            <a:chOff x="1343025" y="3200400"/>
            <a:chExt cx="4800600" cy="914400"/>
          </a:xfrm>
        </p:grpSpPr>
        <p:grpSp>
          <p:nvGrpSpPr>
            <p:cNvPr id="5" name="Group 13"/>
            <p:cNvGrpSpPr/>
            <p:nvPr/>
          </p:nvGrpSpPr>
          <p:grpSpPr>
            <a:xfrm rot="10800000">
              <a:off x="1752600" y="3200400"/>
              <a:ext cx="3409950" cy="914400"/>
              <a:chOff x="1981200" y="2743200"/>
              <a:chExt cx="3409950" cy="914400"/>
            </a:xfrm>
          </p:grpSpPr>
          <p:sp>
            <p:nvSpPr>
              <p:cNvPr id="9" name="Flowchart: Stored Data 8"/>
              <p:cNvSpPr/>
              <p:nvPr/>
            </p:nvSpPr>
            <p:spPr>
              <a:xfrm>
                <a:off x="3124200" y="2743200"/>
                <a:ext cx="1295400" cy="914400"/>
              </a:xfrm>
              <a:prstGeom prst="flowChartOnlineStorag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>
                <a:endCxn id="9" idx="1"/>
              </p:cNvCxnSpPr>
              <p:nvPr/>
            </p:nvCxnSpPr>
            <p:spPr>
              <a:xfrm>
                <a:off x="1981200" y="3200400"/>
                <a:ext cx="11430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248150" y="2971800"/>
                <a:ext cx="11430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219575" y="3352800"/>
                <a:ext cx="11430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343025" y="3352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A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1600" y="36692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91125" y="3476625"/>
              <a:ext cx="9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X=A+B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24200" y="1676403"/>
            <a:ext cx="4191000" cy="838197"/>
            <a:chOff x="1447800" y="3809987"/>
            <a:chExt cx="4191000" cy="838197"/>
          </a:xfrm>
        </p:grpSpPr>
        <p:grpSp>
          <p:nvGrpSpPr>
            <p:cNvPr id="21" name="Group 38"/>
            <p:cNvGrpSpPr/>
            <p:nvPr/>
          </p:nvGrpSpPr>
          <p:grpSpPr>
            <a:xfrm>
              <a:off x="1447800" y="3809987"/>
              <a:ext cx="4191000" cy="838197"/>
              <a:chOff x="1447800" y="3809987"/>
              <a:chExt cx="4191000" cy="838197"/>
            </a:xfrm>
          </p:grpSpPr>
          <p:grpSp>
            <p:nvGrpSpPr>
              <p:cNvPr id="23" name="Group 19"/>
              <p:cNvGrpSpPr/>
              <p:nvPr/>
            </p:nvGrpSpPr>
            <p:grpSpPr>
              <a:xfrm>
                <a:off x="1447800" y="3809987"/>
                <a:ext cx="4191000" cy="838197"/>
                <a:chOff x="819150" y="3733800"/>
                <a:chExt cx="4972050" cy="914400"/>
              </a:xfrm>
            </p:grpSpPr>
            <p:grpSp>
              <p:nvGrpSpPr>
                <p:cNvPr id="25" name="Group 13"/>
                <p:cNvGrpSpPr/>
                <p:nvPr/>
              </p:nvGrpSpPr>
              <p:grpSpPr>
                <a:xfrm rot="10800000">
                  <a:off x="1260646" y="4065330"/>
                  <a:ext cx="3539038" cy="333501"/>
                  <a:chOff x="1957450" y="3987886"/>
                  <a:chExt cx="3417000" cy="333501"/>
                </a:xfrm>
              </p:grpSpPr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1957450" y="4168986"/>
                    <a:ext cx="114300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4224399" y="3987886"/>
                    <a:ext cx="114300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4231450" y="4321387"/>
                    <a:ext cx="114300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819150" y="3733800"/>
                  <a:ext cx="473529" cy="4902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 A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848746" y="4153890"/>
                  <a:ext cx="473529" cy="4902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804682" y="3976986"/>
                  <a:ext cx="986518" cy="4902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X=AB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Flowchart: Delay 28"/>
                <p:cNvSpPr/>
                <p:nvPr/>
              </p:nvSpPr>
              <p:spPr>
                <a:xfrm>
                  <a:off x="2471632" y="3834950"/>
                  <a:ext cx="1129498" cy="813250"/>
                </a:xfrm>
                <a:prstGeom prst="flowChartDela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Oval 23"/>
              <p:cNvSpPr/>
              <p:nvPr/>
            </p:nvSpPr>
            <p:spPr>
              <a:xfrm>
                <a:off x="3805990" y="4174958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 rot="10800000">
              <a:off x="5209675" y="4054642"/>
              <a:ext cx="27432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172200" y="2804160"/>
          <a:ext cx="2057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ইনপুট</a:t>
                      </a:r>
                      <a:endParaRPr lang="en-US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আউটপুট</a:t>
                      </a:r>
                      <a:endParaRPr lang="en-US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457200" y="2791978"/>
            <a:ext cx="4967968" cy="1094222"/>
            <a:chOff x="514350" y="2258578"/>
            <a:chExt cx="4967968" cy="1094222"/>
          </a:xfrm>
        </p:grpSpPr>
        <p:grpSp>
          <p:nvGrpSpPr>
            <p:cNvPr id="13" name="Group 12"/>
            <p:cNvGrpSpPr/>
            <p:nvPr/>
          </p:nvGrpSpPr>
          <p:grpSpPr>
            <a:xfrm>
              <a:off x="514350" y="2258578"/>
              <a:ext cx="3905250" cy="1094222"/>
              <a:chOff x="819150" y="3200400"/>
              <a:chExt cx="3905250" cy="1094222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819150" y="3505200"/>
                <a:ext cx="473529" cy="490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A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48746" y="3925290"/>
                <a:ext cx="4735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5400000">
                <a:off x="2590800" y="3276600"/>
                <a:ext cx="1066800" cy="9144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>
                <a:endCxn id="16" idx="3"/>
              </p:cNvCxnSpPr>
              <p:nvPr/>
            </p:nvCxnSpPr>
            <p:spPr>
              <a:xfrm>
                <a:off x="1524000" y="3733800"/>
                <a:ext cx="11430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581400" y="3733800"/>
                <a:ext cx="11430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4495800" y="2590800"/>
              <a:ext cx="986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X= A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4876800" y="2649370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3200400" y="381000"/>
            <a:ext cx="233910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66700"/>
            <a:ext cx="8534401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685800"/>
            <a:ext cx="495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7569" y="1796028"/>
            <a:ext cx="29578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IN" sz="60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লজিক গেট </a:t>
            </a:r>
            <a:endParaRPr lang="en-US" sz="1050" kern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106680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2743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বলেত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পারেব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গেইটের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বলেত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লিখেত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পারেব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ard 5"/>
          <p:cNvSpPr/>
          <p:nvPr/>
        </p:nvSpPr>
        <p:spPr>
          <a:xfrm>
            <a:off x="609600" y="2819400"/>
            <a:ext cx="7239000" cy="3352800"/>
          </a:xfrm>
          <a:prstGeom prst="flowChartPunchedCar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71600" y="533400"/>
            <a:ext cx="5105400" cy="762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5638800" cy="990600"/>
          </a:xfrm>
        </p:spPr>
        <p:txBody>
          <a:bodyPr/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429000"/>
            <a:ext cx="685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বুলিয়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পূরক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গেট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একটিমাত্র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accent5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Manual Operation 12"/>
          <p:cNvSpPr/>
          <p:nvPr/>
        </p:nvSpPr>
        <p:spPr>
          <a:xfrm>
            <a:off x="990600" y="4267200"/>
            <a:ext cx="3505200" cy="213360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>
            <a:off x="762000" y="2743200"/>
            <a:ext cx="7391400" cy="1295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609600" y="304800"/>
            <a:ext cx="7924800" cy="762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nip Diagonal Corner Rectangle 7"/>
          <p:cNvSpPr/>
          <p:nvPr/>
        </p:nvSpPr>
        <p:spPr>
          <a:xfrm>
            <a:off x="1524000" y="1171074"/>
            <a:ext cx="2438400" cy="1447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1219200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গেইট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এ্যান্ড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গেইট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গেইট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286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গেইটগুলো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808982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গেইটের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262497"/>
            <a:ext cx="327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ন্যান্ড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গেইট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গেইট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এক্সঅর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গেইট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এক্সনর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9" grpId="0" animBg="1"/>
      <p:bldP spid="8" grpId="0" animBg="1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"/>
            <a:ext cx="21336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914400"/>
            <a:ext cx="76200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গেইটে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গেইটের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বীজগণিতীয়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X= A+B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(OR)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B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X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24600" y="3810000"/>
          <a:ext cx="2057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ইনপুট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আউটপুট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819150" y="4114801"/>
            <a:ext cx="4771030" cy="720414"/>
            <a:chOff x="1343025" y="3200397"/>
            <a:chExt cx="4771030" cy="914399"/>
          </a:xfrm>
        </p:grpSpPr>
        <p:grpSp>
          <p:nvGrpSpPr>
            <p:cNvPr id="14" name="Group 13"/>
            <p:cNvGrpSpPr/>
            <p:nvPr/>
          </p:nvGrpSpPr>
          <p:grpSpPr>
            <a:xfrm rot="10800000">
              <a:off x="1752600" y="3200397"/>
              <a:ext cx="3409950" cy="914399"/>
              <a:chOff x="1981200" y="2743200"/>
              <a:chExt cx="3409950" cy="914400"/>
            </a:xfrm>
          </p:grpSpPr>
          <p:sp>
            <p:nvSpPr>
              <p:cNvPr id="9" name="Flowchart: Stored Data 8"/>
              <p:cNvSpPr/>
              <p:nvPr/>
            </p:nvSpPr>
            <p:spPr>
              <a:xfrm>
                <a:off x="3124200" y="2743200"/>
                <a:ext cx="1295400" cy="914400"/>
              </a:xfrm>
              <a:prstGeom prst="flowChartOnlineStorag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>
                <a:endCxn id="9" idx="1"/>
              </p:cNvCxnSpPr>
              <p:nvPr/>
            </p:nvCxnSpPr>
            <p:spPr>
              <a:xfrm>
                <a:off x="1981200" y="3200400"/>
                <a:ext cx="11430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248150" y="2971800"/>
                <a:ext cx="11430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219575" y="3352800"/>
                <a:ext cx="11430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1343025" y="3352797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A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71600" y="3669265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32980" y="3482321"/>
              <a:ext cx="981075" cy="468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95400" y="60198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গেইটের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সাংকেতিক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সত্যক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সারণী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8515" y="4287655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X=A+B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1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"/>
            <a:ext cx="1905000" cy="46166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এ্যান্ড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914400"/>
            <a:ext cx="7543800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গেইটে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গেইটের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বীজগণিতীয়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X= AB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B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উভয়টির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X=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400800" y="3657600"/>
          <a:ext cx="2057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ইনপুট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আউটপুট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219200" y="6172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এ্যান্ড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গেইটের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সাংকেতিক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সত্যক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সারণী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19150" y="4495800"/>
            <a:ext cx="4972050" cy="914400"/>
            <a:chOff x="819150" y="3505200"/>
            <a:chExt cx="4800600" cy="688848"/>
          </a:xfrm>
        </p:grpSpPr>
        <p:grpSp>
          <p:nvGrpSpPr>
            <p:cNvPr id="3" name="Group 13"/>
            <p:cNvGrpSpPr/>
            <p:nvPr/>
          </p:nvGrpSpPr>
          <p:grpSpPr>
            <a:xfrm rot="10800000">
              <a:off x="1245425" y="3705100"/>
              <a:ext cx="3417000" cy="333500"/>
              <a:chOff x="1957450" y="2971800"/>
              <a:chExt cx="3417000" cy="3335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957450" y="3152900"/>
                <a:ext cx="11430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224400" y="2971800"/>
                <a:ext cx="11430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231450" y="3305300"/>
                <a:ext cx="11430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819150" y="3505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A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7725" y="38216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67250" y="3688400"/>
              <a:ext cx="952500" cy="278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Flowchart: Delay 16"/>
            <p:cNvSpPr/>
            <p:nvPr/>
          </p:nvSpPr>
          <p:spPr>
            <a:xfrm>
              <a:off x="2414650" y="3581400"/>
              <a:ext cx="1090550" cy="612648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805352" y="4740932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X=AB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868</Words>
  <Application>Microsoft Office PowerPoint</Application>
  <PresentationFormat>On-screen Show (4:3)</PresentationFormat>
  <Paragraphs>276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Verdana</vt:lpstr>
      <vt:lpstr>Calibri</vt:lpstr>
      <vt:lpstr>Times New Roman</vt:lpstr>
      <vt:lpstr>NikoshBAN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শিখন ফল</vt:lpstr>
      <vt:lpstr>লজিক গেইট কাকে বলে।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লজিক গেইট কাকে বলে।</dc:title>
  <dc:creator>avi</dc:creator>
  <cp:lastModifiedBy>user</cp:lastModifiedBy>
  <cp:revision>152</cp:revision>
  <dcterms:created xsi:type="dcterms:W3CDTF">2006-08-16T00:00:00Z</dcterms:created>
  <dcterms:modified xsi:type="dcterms:W3CDTF">2024-11-27T15:00:42Z</dcterms:modified>
</cp:coreProperties>
</file>